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6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8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31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6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1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5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1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7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2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1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5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5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9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3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A7A4-06B7-444E-8CD6-0FE6310CAC09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C0B1B1-19FC-41E0-8542-C42B121EB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7020272" cy="102711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выгорание педагогов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7128792" cy="1680592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/>
              <a:t>Смирнова Юлия Игоревна </a:t>
            </a:r>
          </a:p>
          <a:p>
            <a:pPr algn="l"/>
            <a:r>
              <a:rPr lang="ru-RU" sz="1200" dirty="0" smtClean="0"/>
              <a:t>методист  ГБУ ДО ДДЮТ «На Ленской» </a:t>
            </a:r>
          </a:p>
          <a:p>
            <a:pPr algn="l"/>
            <a:r>
              <a:rPr lang="ru-RU" sz="1200" dirty="0" smtClean="0"/>
              <a:t>Красногвардейского района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9655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pPr marL="365760" lvl="0" indent="449580">
              <a:spcBef>
                <a:spcPts val="900"/>
              </a:spcBef>
              <a:spcAft>
                <a:spcPts val="9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Как избежать встречи с эмоциональным выгоранием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.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4398"/>
            <a:ext cx="6635080" cy="5089752"/>
          </a:xfrm>
        </p:spPr>
        <p:txBody>
          <a:bodyPr>
            <a:noAutofit/>
          </a:bodyPr>
          <a:lstStyle/>
          <a:p>
            <a:pPr marL="628650" indent="-2857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Относитесь к жизни позитивно. Помните психологическое правило: если можешь изменить ситуацию – измени ее, не можешь изменить обстоятельства – измени к ним отношение.</a:t>
            </a:r>
          </a:p>
          <a:p>
            <a:pPr marL="628650" indent="-2857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Будьте внимательны к себе: это поможет вам своевременно заметить первые симптомы усталости.</a:t>
            </a:r>
          </a:p>
          <a:p>
            <a:pPr marL="628650" indent="-2857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Заботьтесь о себе: стремитесь к равновесию и гармонии, ведите здоровый образ жизни, удовлетворяйте свои  потребности в общении.</a:t>
            </a:r>
          </a:p>
          <a:p>
            <a:pPr marL="628650" indent="-2857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Высыпайтесь! Если нормальный режим сна нарушен в результате стресса, есть риск оказаться в замкнутом круге: стресс провоцирует бессонницу, а бессонница еще больше усиливает стресс.</a:t>
            </a:r>
          </a:p>
          <a:p>
            <a:pPr marL="628650" indent="-2857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Любите себя или, по крайней мере, старайтесь себе нравиться.</a:t>
            </a:r>
          </a:p>
          <a:p>
            <a:pPr marL="628650" indent="-28575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Подбирайте дело по себе: сообразно своим склонностям и возможностям. Это позволит вам обрести себя, поверить в свои силы.</a:t>
            </a:r>
          </a:p>
        </p:txBody>
      </p:sp>
    </p:spTree>
    <p:extLst>
      <p:ext uri="{BB962C8B-B14F-4D97-AF65-F5344CB8AC3E}">
        <p14:creationId xmlns:p14="http://schemas.microsoft.com/office/powerpoint/2010/main" val="425026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6707088" cy="5184576"/>
          </a:xfrm>
        </p:spPr>
        <p:txBody>
          <a:bodyPr>
            <a:noAutofit/>
          </a:bodyPr>
          <a:lstStyle/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Перестаньте жить за других их жизнью. Живите, пожалуйста, своей. Не вместо людей, а вместе с ними.</a:t>
            </a:r>
          </a:p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Находите время для себя, вы имеете право не только на работу, но и на частную жизнь.</a:t>
            </a:r>
          </a:p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Обязательно найдите себе занятие по душе. Хобби-терапия – способ оперативно уйти от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аффектогенной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ситуации.</a:t>
            </a:r>
          </a:p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Время от времени вносите в вашу жизнь что-то новое: переставляйте мебель в квартире, изменяйте прическу.</a:t>
            </a:r>
          </a:p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Умейте отвлекаться от переживаний, связанных с работой.</a:t>
            </a:r>
          </a:p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Учитесь трезво осмысливать события каждого дня. Можно сделать традицией вечерний пересмотр событий.</a:t>
            </a:r>
          </a:p>
          <a:p>
            <a:pPr marL="628650" lvl="0" indent="-28575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/>
                <a:ea typeface="MS Mincho"/>
                <a:cs typeface="Times New Roman"/>
              </a:rPr>
              <a:t>Научитесь жить с юмором.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3666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C8276-57CA-4B25-AE6E-8F0243C8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Упражнение «Паутина»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DC8273-0E2F-4D4A-A3D6-874A85559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5169245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30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B8F83-658B-4933-BA9F-D2AA4D0D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Упражнение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«Неожиданные картинки,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или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рисунок по кругу»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513491-F7D7-48E0-986A-AA9CED90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08" y="2160588"/>
            <a:ext cx="4851796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00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A0960-EBE6-4E45-A783-C38D21C3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Упражнение «Муха»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69BB17-DBB5-49A7-B056-B37FE58C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2422"/>
            <a:ext cx="5543632" cy="346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27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3DB12-683C-4BD0-B6D8-4AB18B57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Упражнение «Лимон»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895B25-E5E2-4730-A733-FD67C1282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8281"/>
            <a:ext cx="5613829" cy="3881437"/>
          </a:xfrm>
        </p:spPr>
      </p:pic>
    </p:spTree>
    <p:extLst>
      <p:ext uri="{BB962C8B-B14F-4D97-AF65-F5344CB8AC3E}">
        <p14:creationId xmlns:p14="http://schemas.microsoft.com/office/powerpoint/2010/main" val="311755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8403E-A74E-41DC-8F97-4E2E9935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MingLiU_HKSCS-ExtB" panose="02020500000000000000" pitchFamily="18" charset="-120"/>
              </a:rPr>
              <a:t>Упражнение «Передышка»</a:t>
            </a:r>
          </a:p>
        </p:txBody>
      </p:sp>
      <p:pic>
        <p:nvPicPr>
          <p:cNvPr id="4" name="неизвестно - Для восстановления дыхания_(Audio-VK4.ru)">
            <a:hlinkClick r:id="" action="ppaction://media"/>
            <a:extLst>
              <a:ext uri="{FF2B5EF4-FFF2-40B4-BE49-F238E27FC236}">
                <a16:creationId xmlns:a16="http://schemas.microsoft.com/office/drawing/2014/main" id="{C68F4DF5-360D-4F20-804D-212E7361AF9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6248400"/>
            <a:ext cx="609600" cy="6096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A40931-1CBE-45E0-B269-BE6D92B5A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5" y="1628800"/>
            <a:ext cx="6495277" cy="405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3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5A9D3-6732-4131-9935-4A693763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себя и мир вокруг тебя изменится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0C35FD-A243-476F-9398-4F347DBCA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5" y="1895140"/>
            <a:ext cx="5715000" cy="323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78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31C7-7C2B-43CA-B1D6-97121B38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BF2CB-87C7-4127-AC27-77157181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«Психологическая профессия педагога предъявляет серьезные требования к эмоциональной стороне личности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работа сердца и нервов», где требуется буквально ежедневное расходование огромных душевных сил»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В.А.Сухомлинский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57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7056784" cy="5809832"/>
          </a:xfrm>
        </p:spPr>
        <p:txBody>
          <a:bodyPr>
            <a:normAutofit/>
          </a:bodyPr>
          <a:lstStyle/>
          <a:p>
            <a:pPr marL="6286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Профессиональное выгорание — это синдром, развивающийся на фоне хронического стресса и ведущий к истощению эмоционально-энергических и личностных ресурсов работающего человека. </a:t>
            </a:r>
          </a:p>
          <a:p>
            <a:pPr marL="6286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Профессиональное выгорание возникает в результате внутреннего накапливания отрицательных эмоций без соответствующей «разрядки» или «освобождения» от них. </a:t>
            </a:r>
          </a:p>
          <a:p>
            <a:pPr marL="628650" indent="-285750"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 существу, профессиональное выгорание — это дистресс или третья стадия общего адаптационного синдрома — стадия истощения (по Г. Селье).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8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99593" y="620688"/>
            <a:ext cx="5433442" cy="5328592"/>
            <a:chOff x="2694540" y="829551"/>
            <a:chExt cx="4541161" cy="5319398"/>
          </a:xfrm>
        </p:grpSpPr>
        <p:sp>
          <p:nvSpPr>
            <p:cNvPr id="8" name="Полилиния 7"/>
            <p:cNvSpPr/>
            <p:nvPr/>
          </p:nvSpPr>
          <p:spPr>
            <a:xfrm>
              <a:off x="2829492" y="829551"/>
              <a:ext cx="1445868" cy="1445868"/>
            </a:xfrm>
            <a:custGeom>
              <a:avLst/>
              <a:gdLst>
                <a:gd name="connsiteX0" fmla="*/ 0 w 1445868"/>
                <a:gd name="connsiteY0" fmla="*/ 722934 h 1445868"/>
                <a:gd name="connsiteX1" fmla="*/ 722934 w 1445868"/>
                <a:gd name="connsiteY1" fmla="*/ 0 h 1445868"/>
                <a:gd name="connsiteX2" fmla="*/ 1445868 w 1445868"/>
                <a:gd name="connsiteY2" fmla="*/ 722934 h 1445868"/>
                <a:gd name="connsiteX3" fmla="*/ 722934 w 1445868"/>
                <a:gd name="connsiteY3" fmla="*/ 1445868 h 1445868"/>
                <a:gd name="connsiteX4" fmla="*/ 0 w 1445868"/>
                <a:gd name="connsiteY4" fmla="*/ 722934 h 14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868" h="1445868">
                  <a:moveTo>
                    <a:pt x="0" y="722934"/>
                  </a:moveTo>
                  <a:cubicBezTo>
                    <a:pt x="0" y="323669"/>
                    <a:pt x="323669" y="0"/>
                    <a:pt x="722934" y="0"/>
                  </a:cubicBezTo>
                  <a:cubicBezTo>
                    <a:pt x="1122199" y="0"/>
                    <a:pt x="1445868" y="323669"/>
                    <a:pt x="1445868" y="722934"/>
                  </a:cubicBezTo>
                  <a:cubicBezTo>
                    <a:pt x="1445868" y="1122199"/>
                    <a:pt x="1122199" y="1445868"/>
                    <a:pt x="722934" y="1445868"/>
                  </a:cubicBezTo>
                  <a:cubicBezTo>
                    <a:pt x="323669" y="1445868"/>
                    <a:pt x="0" y="1122199"/>
                    <a:pt x="0" y="7229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347" tIns="226347" rIns="226347" bIns="22634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/>
                <a:t>Кризис </a:t>
              </a:r>
              <a:endParaRPr lang="ru-RU" sz="2300" kern="1200" dirty="0" smtClean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1 </a:t>
              </a:r>
              <a:r>
                <a:rPr lang="ru-RU" sz="2300" kern="1200" dirty="0"/>
                <a:t>года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419947" y="829551"/>
              <a:ext cx="2168802" cy="1445868"/>
            </a:xfrm>
            <a:custGeom>
              <a:avLst/>
              <a:gdLst>
                <a:gd name="connsiteX0" fmla="*/ 0 w 2168802"/>
                <a:gd name="connsiteY0" fmla="*/ 0 h 1445868"/>
                <a:gd name="connsiteX1" fmla="*/ 2168802 w 2168802"/>
                <a:gd name="connsiteY1" fmla="*/ 0 h 1445868"/>
                <a:gd name="connsiteX2" fmla="*/ 2168802 w 2168802"/>
                <a:gd name="connsiteY2" fmla="*/ 1445868 h 1445868"/>
                <a:gd name="connsiteX3" fmla="*/ 0 w 2168802"/>
                <a:gd name="connsiteY3" fmla="*/ 1445868 h 1445868"/>
                <a:gd name="connsiteX4" fmla="*/ 0 w 2168802"/>
                <a:gd name="connsiteY4" fmla="*/ 0 h 144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802" h="1445868">
                  <a:moveTo>
                    <a:pt x="0" y="0"/>
                  </a:moveTo>
                  <a:lnTo>
                    <a:pt x="2168802" y="0"/>
                  </a:lnTo>
                  <a:lnTo>
                    <a:pt x="2168802" y="1445868"/>
                  </a:lnTo>
                  <a:lnTo>
                    <a:pt x="0" y="14458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Стремление к совершенству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Неумение ориентироваться в новом коллективе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err="1"/>
                <a:t>Несбытачность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юнешеских</a:t>
              </a:r>
              <a:r>
                <a:rPr lang="ru-RU" sz="1200" kern="1200" dirty="0"/>
                <a:t> надежд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06541" y="2688460"/>
              <a:ext cx="1549676" cy="1549676"/>
            </a:xfrm>
            <a:custGeom>
              <a:avLst/>
              <a:gdLst>
                <a:gd name="connsiteX0" fmla="*/ 0 w 1549676"/>
                <a:gd name="connsiteY0" fmla="*/ 774838 h 1549676"/>
                <a:gd name="connsiteX1" fmla="*/ 774838 w 1549676"/>
                <a:gd name="connsiteY1" fmla="*/ 0 h 1549676"/>
                <a:gd name="connsiteX2" fmla="*/ 1549676 w 1549676"/>
                <a:gd name="connsiteY2" fmla="*/ 774838 h 1549676"/>
                <a:gd name="connsiteX3" fmla="*/ 774838 w 1549676"/>
                <a:gd name="connsiteY3" fmla="*/ 1549676 h 1549676"/>
                <a:gd name="connsiteX4" fmla="*/ 0 w 1549676"/>
                <a:gd name="connsiteY4" fmla="*/ 774838 h 154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676" h="1549676">
                  <a:moveTo>
                    <a:pt x="0" y="774838"/>
                  </a:moveTo>
                  <a:cubicBezTo>
                    <a:pt x="0" y="346907"/>
                    <a:pt x="346907" y="0"/>
                    <a:pt x="774838" y="0"/>
                  </a:cubicBezTo>
                  <a:cubicBezTo>
                    <a:pt x="1202769" y="0"/>
                    <a:pt x="1549676" y="346907"/>
                    <a:pt x="1549676" y="774838"/>
                  </a:cubicBezTo>
                  <a:cubicBezTo>
                    <a:pt x="1549676" y="1202769"/>
                    <a:pt x="1202769" y="1549676"/>
                    <a:pt x="774838" y="1549676"/>
                  </a:cubicBezTo>
                  <a:cubicBezTo>
                    <a:pt x="346907" y="1549676"/>
                    <a:pt x="0" y="1202769"/>
                    <a:pt x="0" y="77483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550" tIns="241550" rIns="241550" bIns="24155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/>
                <a:t>Кризис </a:t>
              </a:r>
              <a:endParaRPr lang="ru-RU" sz="2300" kern="1200" dirty="0" smtClean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5-7 </a:t>
              </a:r>
              <a:r>
                <a:rPr lang="ru-RU" sz="2300" kern="1200" dirty="0"/>
                <a:t>лет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911186" y="2688460"/>
              <a:ext cx="2324515" cy="1549676"/>
            </a:xfrm>
            <a:custGeom>
              <a:avLst/>
              <a:gdLst>
                <a:gd name="connsiteX0" fmla="*/ 0 w 2324515"/>
                <a:gd name="connsiteY0" fmla="*/ 0 h 1549676"/>
                <a:gd name="connsiteX1" fmla="*/ 2324515 w 2324515"/>
                <a:gd name="connsiteY1" fmla="*/ 0 h 1549676"/>
                <a:gd name="connsiteX2" fmla="*/ 2324515 w 2324515"/>
                <a:gd name="connsiteY2" fmla="*/ 1549676 h 1549676"/>
                <a:gd name="connsiteX3" fmla="*/ 0 w 2324515"/>
                <a:gd name="connsiteY3" fmla="*/ 1549676 h 1549676"/>
                <a:gd name="connsiteX4" fmla="*/ 0 w 2324515"/>
                <a:gd name="connsiteY4" fmla="*/ 0 h 154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515" h="1549676">
                  <a:moveTo>
                    <a:pt x="0" y="0"/>
                  </a:moveTo>
                  <a:lnTo>
                    <a:pt x="2324515" y="0"/>
                  </a:lnTo>
                  <a:lnTo>
                    <a:pt x="2324515" y="1549676"/>
                  </a:lnTo>
                  <a:lnTo>
                    <a:pt x="0" y="1549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Высокая требовательность к себе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i="0" kern="1200" dirty="0"/>
                <a:t>Потребность в профессиональном самоутверждении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i="0" kern="1200" dirty="0"/>
                <a:t>Неудовлетворенность своим социально-профессиональным статусом</a:t>
              </a:r>
              <a:endParaRPr lang="ru-RU" sz="1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694540" y="4599273"/>
              <a:ext cx="1549676" cy="1549676"/>
            </a:xfrm>
            <a:custGeom>
              <a:avLst/>
              <a:gdLst>
                <a:gd name="connsiteX0" fmla="*/ 0 w 1549676"/>
                <a:gd name="connsiteY0" fmla="*/ 774838 h 1549676"/>
                <a:gd name="connsiteX1" fmla="*/ 774838 w 1549676"/>
                <a:gd name="connsiteY1" fmla="*/ 0 h 1549676"/>
                <a:gd name="connsiteX2" fmla="*/ 1549676 w 1549676"/>
                <a:gd name="connsiteY2" fmla="*/ 774838 h 1549676"/>
                <a:gd name="connsiteX3" fmla="*/ 774838 w 1549676"/>
                <a:gd name="connsiteY3" fmla="*/ 1549676 h 1549676"/>
                <a:gd name="connsiteX4" fmla="*/ 0 w 1549676"/>
                <a:gd name="connsiteY4" fmla="*/ 774838 h 154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676" h="1549676">
                  <a:moveTo>
                    <a:pt x="0" y="774838"/>
                  </a:moveTo>
                  <a:cubicBezTo>
                    <a:pt x="0" y="346907"/>
                    <a:pt x="346907" y="0"/>
                    <a:pt x="774838" y="0"/>
                  </a:cubicBezTo>
                  <a:cubicBezTo>
                    <a:pt x="1202769" y="0"/>
                    <a:pt x="1549676" y="346907"/>
                    <a:pt x="1549676" y="774838"/>
                  </a:cubicBezTo>
                  <a:cubicBezTo>
                    <a:pt x="1549676" y="1202769"/>
                    <a:pt x="1202769" y="1549676"/>
                    <a:pt x="774838" y="1549676"/>
                  </a:cubicBezTo>
                  <a:cubicBezTo>
                    <a:pt x="346907" y="1549676"/>
                    <a:pt x="0" y="1202769"/>
                    <a:pt x="0" y="77483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550" tIns="241550" rIns="241550" bIns="24155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/>
                <a:t>Кризис 15-25 лет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399185" y="4599273"/>
              <a:ext cx="2324515" cy="1549676"/>
            </a:xfrm>
            <a:custGeom>
              <a:avLst/>
              <a:gdLst>
                <a:gd name="connsiteX0" fmla="*/ 0 w 2324515"/>
                <a:gd name="connsiteY0" fmla="*/ 0 h 1549676"/>
                <a:gd name="connsiteX1" fmla="*/ 2324515 w 2324515"/>
                <a:gd name="connsiteY1" fmla="*/ 0 h 1549676"/>
                <a:gd name="connsiteX2" fmla="*/ 2324515 w 2324515"/>
                <a:gd name="connsiteY2" fmla="*/ 1549676 h 1549676"/>
                <a:gd name="connsiteX3" fmla="*/ 0 w 2324515"/>
                <a:gd name="connsiteY3" fmla="*/ 1549676 h 1549676"/>
                <a:gd name="connsiteX4" fmla="*/ 0 w 2324515"/>
                <a:gd name="connsiteY4" fmla="*/ 0 h 154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515" h="1549676">
                  <a:moveTo>
                    <a:pt x="0" y="0"/>
                  </a:moveTo>
                  <a:lnTo>
                    <a:pt x="2324515" y="0"/>
                  </a:lnTo>
                  <a:lnTo>
                    <a:pt x="2324515" y="1549676"/>
                  </a:lnTo>
                  <a:lnTo>
                    <a:pt x="0" y="1549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i="0" kern="1200" dirty="0">
                  <a:solidFill>
                    <a:srgbClr val="2A272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/>
                </a:rPr>
                <a:t>Психофизиологические изменения и ухудшение состояния здоровья</a:t>
              </a:r>
              <a:endParaRPr lang="ru-RU" sz="1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i="0" kern="1200" dirty="0"/>
                <a:t>Сужение социально-профессионального поля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i="0" kern="1200" dirty="0"/>
                <a:t>Профессиональные деформации</a:t>
              </a:r>
              <a:endParaRPr lang="ru-R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27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Исследования Н.А. Аминовой, Л.Г. Федоренко (2003) доказали,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что через 20 лет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у подавляющего числа педагогов наступает 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эмоциональное «сгорание»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к 40 годам «сгорают» все учителя. Кроме того, даже у начинающих педагогов показатель степени социальной адаптации оказался ниже, чем у пациентов с неврозами, что в поведении проявляется в несдержанности, грубости, неуверенности, тревожности.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MS Mincho"/>
                <a:cs typeface="Times New Roman"/>
              </a:rPr>
              <a:t>Основные составляющие профессионального выгорания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MS Mincho"/>
                <a:cs typeface="Times New Roman"/>
              </a:rPr>
              <a:t>Эмоциональное истощение 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MS Mincho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MS Mincho"/>
                <a:cs typeface="Times New Roman"/>
              </a:rPr>
              <a:t>Деперсонализация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MS Mincho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MS Mincho"/>
                <a:cs typeface="Times New Roman"/>
              </a:rPr>
              <a:t>Редукция личных достижений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7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Симптомы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6851104" cy="5017744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ru-RU" sz="3300" b="1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чувство постоянной, 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непроходящей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усталости не только по вечерам, но и по утрам, сразу после сна (симптом хронической усталости);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ощущение эмоционального и физического истощения;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снижение восприимчивости и реактивности на изменения внешней среды (отсутствие реакции любопытства на фактор новизны или реакции страха на опасную ситуацию);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общая </a:t>
            </a:r>
            <a:r>
              <a:rPr lang="ru-RU" sz="64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астенизация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(слабость, снижение активности и энергии, ухудшение биохимии крови и гормональных показателей);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частые беспричинные головные боли; постоянные расстройства желудочно-кишечного тракта;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резкая потеря или резкое увеличение веса;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6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541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+mn-cs"/>
              </a:rPr>
              <a:t>Социально-психологические симптомы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28700"/>
            <a:ext cx="7632848" cy="5940660"/>
          </a:xfrm>
        </p:spPr>
        <p:txBody>
          <a:bodyPr>
            <a:normAutofit fontScale="32500" lnSpcReduction="20000"/>
          </a:bodyPr>
          <a:lstStyle/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безразличие, скука, пассивность и депрессия</a:t>
            </a:r>
          </a:p>
          <a:p>
            <a:pPr marL="0" lvl="0" indent="0"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     (пониженный эмоциональный тонус, чувство подавленности);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повышенная раздражительность на незначительные, мелкие события;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частые нервные «срывы» (вспышки немотивированного гнева или отказы от общения, «уход в себя»);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постоянное переживание негативных эмоций, для которых во внешней ситуации причин нет (чувство вины, обиды, подозрительности, стыда, скованности);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чувство неосознанного беспокойства и повышенной тревожности (ощущение, что «что-то не так, как надо»);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чувство </a:t>
            </a:r>
            <a:r>
              <a:rPr lang="ru-RU" sz="49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гиперответственности</a:t>
            </a: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и постоянное чувство страха, что «не получится» или человек «не справится»; </a:t>
            </a: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общая негативная установка на жизненные и профессиональные перспективы (по типу «Как ни старайся, все равно ничего не получится»).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66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a typeface="Times New Roman"/>
              </a:rPr>
              <a:t>Поведенческие симптомы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7560"/>
            <a:ext cx="8229600" cy="5089752"/>
          </a:xfrm>
        </p:spPr>
        <p:txBody>
          <a:bodyPr>
            <a:normAutofit fontScale="40000" lnSpcReduction="20000"/>
          </a:bodyPr>
          <a:lstStyle/>
          <a:p>
            <a:pPr marL="0" indent="0">
              <a:buSzPts val="1000"/>
              <a:buNone/>
              <a:tabLst>
                <a:tab pos="457200" algn="l"/>
              </a:tabLst>
            </a:pPr>
            <a:endParaRPr lang="ru-RU" sz="2900" dirty="0">
              <a:latin typeface="Times New Roman"/>
              <a:ea typeface="Times New Roman"/>
            </a:endParaRP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400" dirty="0">
                <a:latin typeface="Times New Roman"/>
                <a:ea typeface="Times New Roman"/>
              </a:rPr>
              <a:t>сотрудник заметно меняет свой рабочий режим дня (рано приходит на работу и поздно уходит либо, наоборот, поздно приходит на работу и рано уходит); 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3400" dirty="0">
              <a:latin typeface="Times New Roman"/>
              <a:ea typeface="Times New Roman"/>
            </a:endParaRP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400" dirty="0">
                <a:latin typeface="Times New Roman"/>
                <a:ea typeface="Times New Roman"/>
              </a:rPr>
              <a:t>вне зависимости от объективной необходимости работник постоянно берет работу домой, но дома ее не делает;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3400" dirty="0">
              <a:latin typeface="Times New Roman"/>
              <a:ea typeface="Times New Roman"/>
            </a:endParaRP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400" dirty="0">
                <a:latin typeface="Times New Roman"/>
                <a:ea typeface="Times New Roman"/>
              </a:rPr>
              <a:t>чувство бесполезности, неверие в улучшения, снижение энтузиазма по отношению к работе, безразличие к результатам; 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3400" dirty="0">
              <a:latin typeface="Times New Roman"/>
              <a:ea typeface="Times New Roman"/>
            </a:endParaRP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400" dirty="0">
                <a:latin typeface="Times New Roman"/>
                <a:ea typeface="Times New Roman"/>
              </a:rPr>
              <a:t>невыполнение важных, приоритетных задач и «</a:t>
            </a:r>
            <a:r>
              <a:rPr lang="ru-RU" sz="3400" dirty="0" err="1">
                <a:latin typeface="Times New Roman"/>
                <a:ea typeface="Times New Roman"/>
              </a:rPr>
              <a:t>застревание</a:t>
            </a:r>
            <a:r>
              <a:rPr lang="ru-RU" sz="3400" dirty="0">
                <a:latin typeface="Times New Roman"/>
                <a:ea typeface="Times New Roman"/>
              </a:rPr>
              <a:t>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действий; 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3400" dirty="0">
              <a:latin typeface="Times New Roman"/>
              <a:ea typeface="Times New Roman"/>
            </a:endParaRP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400" dirty="0" err="1">
                <a:latin typeface="Times New Roman"/>
                <a:ea typeface="Times New Roman"/>
              </a:rPr>
              <a:t>дистанцированность</a:t>
            </a:r>
            <a:r>
              <a:rPr lang="ru-RU" sz="3400" dirty="0">
                <a:latin typeface="Times New Roman"/>
                <a:ea typeface="Times New Roman"/>
              </a:rPr>
              <a:t> от сотрудников и клиентов, повышение неадекватной критичности; 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ru-RU" sz="3400" dirty="0">
              <a:latin typeface="Times New Roman"/>
              <a:ea typeface="Times New Roman"/>
            </a:endParaRP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400" dirty="0">
                <a:latin typeface="Times New Roman"/>
                <a:ea typeface="Times New Roman"/>
              </a:rPr>
              <a:t>злоупотребление алкоголем, резкое возрастание выкуренных за день сигарет, применение наркотических средств.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6432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708</Words>
  <Application>Microsoft Office PowerPoint</Application>
  <PresentationFormat>Экран (4:3)</PresentationFormat>
  <Paragraphs>91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MingLiU_HKSCS-ExtB</vt:lpstr>
      <vt:lpstr>Arial</vt:lpstr>
      <vt:lpstr>Calibri</vt:lpstr>
      <vt:lpstr>Georgia</vt:lpstr>
      <vt:lpstr>MS Mincho</vt:lpstr>
      <vt:lpstr>Open Sans</vt:lpstr>
      <vt:lpstr>Symbol</vt:lpstr>
      <vt:lpstr>Times New Roman</vt:lpstr>
      <vt:lpstr>Trebuchet MS</vt:lpstr>
      <vt:lpstr>Wingdings</vt:lpstr>
      <vt:lpstr>Wingdings 3</vt:lpstr>
      <vt:lpstr>Аспект</vt:lpstr>
      <vt:lpstr>     Профессиональное  выгорание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составляющие профессионального выгорания</vt:lpstr>
      <vt:lpstr>Симптомы</vt:lpstr>
      <vt:lpstr>Социально-психологические симптомы</vt:lpstr>
      <vt:lpstr>Поведенческие симптомы</vt:lpstr>
      <vt:lpstr>Как избежать встречи с эмоциональным выгоранием. </vt:lpstr>
      <vt:lpstr>Презентация PowerPoint</vt:lpstr>
      <vt:lpstr>Упражнение «Паутина»</vt:lpstr>
      <vt:lpstr>Упражнение  «Неожиданные картинки,  или  рисунок по кругу»</vt:lpstr>
      <vt:lpstr>Упражнение «Муха»</vt:lpstr>
      <vt:lpstr>Упражнение «Лимон»</vt:lpstr>
      <vt:lpstr>Упражнение «Передышка»</vt:lpstr>
      <vt:lpstr>Измени себя и мир вокруг тебя изменится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выгорание педагогов</dc:title>
  <dc:creator>Женя</dc:creator>
  <cp:lastModifiedBy>Lenovo</cp:lastModifiedBy>
  <cp:revision>22</cp:revision>
  <cp:lastPrinted>2020-10-14T06:20:49Z</cp:lastPrinted>
  <dcterms:created xsi:type="dcterms:W3CDTF">2020-03-02T08:40:14Z</dcterms:created>
  <dcterms:modified xsi:type="dcterms:W3CDTF">2020-10-18T14:15:28Z</dcterms:modified>
</cp:coreProperties>
</file>